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sldIdLst>
    <p:sldId id="291" r:id="rId2"/>
    <p:sldId id="294" r:id="rId3"/>
    <p:sldId id="345" r:id="rId4"/>
    <p:sldId id="295" r:id="rId5"/>
    <p:sldId id="296" r:id="rId6"/>
    <p:sldId id="346" r:id="rId7"/>
    <p:sldId id="305" r:id="rId8"/>
    <p:sldId id="306" r:id="rId9"/>
    <p:sldId id="307" r:id="rId10"/>
    <p:sldId id="308" r:id="rId11"/>
    <p:sldId id="301" r:id="rId12"/>
    <p:sldId id="302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40" r:id="rId44"/>
    <p:sldId id="341" r:id="rId45"/>
    <p:sldId id="347" r:id="rId46"/>
    <p:sldId id="349" r:id="rId47"/>
  </p:sldIdLst>
  <p:sldSz cx="18291175" cy="10290175"/>
  <p:notesSz cx="6735763" cy="9866313"/>
  <p:defaultTextStyle>
    <a:defPPr>
      <a:defRPr lang="ru-RU"/>
    </a:defPPr>
    <a:lvl1pPr algn="l" defTabSz="1631950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815975" indent="-358775" algn="l" defTabSz="1631950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1631950" indent="-717550" algn="l" defTabSz="1631950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2449513" indent="-1077913" algn="l" defTabSz="1631950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3265488" indent="-1436688" algn="l" defTabSz="1631950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336" y="450"/>
      </p:cViewPr>
      <p:guideLst>
        <p:guide orient="horz" pos="3241"/>
        <p:guide pos="57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6332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6332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75925F6-F6A6-447D-86BB-9E56F57239F4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6332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1B88F7-F507-4AAE-BB9B-33420CB968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9809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913D2E91-6844-405E-BBBE-A63CED173242}" type="slidenum">
              <a:rPr lang="ru-RU" altLang="ru-RU" smtClean="0"/>
              <a:pPr>
                <a:spcBef>
                  <a:spcPct val="0"/>
                </a:spcBef>
              </a:pPr>
              <a:t>23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838" y="3196625"/>
            <a:ext cx="15547499" cy="220571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676" y="5831099"/>
            <a:ext cx="12803823" cy="26297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3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6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3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6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C0973-260B-43A5-98B5-9B7F9049AEED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5BE61-5B03-472B-B896-8296F1560A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6201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0C4A3-7BC5-4E14-8D01-64678ED62DB9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C27D7-4883-496F-ACF5-D370E7FE5E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874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877" y="6612391"/>
            <a:ext cx="15547499" cy="2043743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44877" y="4361416"/>
            <a:ext cx="15547499" cy="2250975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605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321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81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642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302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963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623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5FA63-6FEA-4E0B-9751-68E27D2F919E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80DBD-E9F7-4751-8604-6CABB2AD3A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950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559" y="2401042"/>
            <a:ext cx="8078602" cy="6791040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298014" y="2401042"/>
            <a:ext cx="8078602" cy="6791040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19464-C8A5-4F7E-A3A5-CF6088CDA6EF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D823F-B52F-4F3A-A1F1-DD92329342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8168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559" y="2303380"/>
            <a:ext cx="8081779" cy="959939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605" indent="0">
              <a:buNone/>
              <a:defRPr sz="3600" b="1"/>
            </a:lvl2pPr>
            <a:lvl3pPr marL="1633210" indent="0">
              <a:buNone/>
              <a:defRPr sz="3200" b="1"/>
            </a:lvl3pPr>
            <a:lvl4pPr marL="2449815" indent="0">
              <a:buNone/>
              <a:defRPr sz="2900" b="1"/>
            </a:lvl4pPr>
            <a:lvl5pPr marL="3266420" indent="0">
              <a:buNone/>
              <a:defRPr sz="2900" b="1"/>
            </a:lvl5pPr>
            <a:lvl6pPr marL="4083025" indent="0">
              <a:buNone/>
              <a:defRPr sz="2900" b="1"/>
            </a:lvl6pPr>
            <a:lvl7pPr marL="4899630" indent="0">
              <a:buNone/>
              <a:defRPr sz="2900" b="1"/>
            </a:lvl7pPr>
            <a:lvl8pPr marL="5716234" indent="0">
              <a:buNone/>
              <a:defRPr sz="2900" b="1"/>
            </a:lvl8pPr>
            <a:lvl9pPr marL="6532839" indent="0">
              <a:buNone/>
              <a:defRPr sz="2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4559" y="3263320"/>
            <a:ext cx="8081779" cy="5928761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91664" y="2303380"/>
            <a:ext cx="8084953" cy="959939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605" indent="0">
              <a:buNone/>
              <a:defRPr sz="3600" b="1"/>
            </a:lvl2pPr>
            <a:lvl3pPr marL="1633210" indent="0">
              <a:buNone/>
              <a:defRPr sz="3200" b="1"/>
            </a:lvl3pPr>
            <a:lvl4pPr marL="2449815" indent="0">
              <a:buNone/>
              <a:defRPr sz="2900" b="1"/>
            </a:lvl4pPr>
            <a:lvl5pPr marL="3266420" indent="0">
              <a:buNone/>
              <a:defRPr sz="2900" b="1"/>
            </a:lvl5pPr>
            <a:lvl6pPr marL="4083025" indent="0">
              <a:buNone/>
              <a:defRPr sz="2900" b="1"/>
            </a:lvl6pPr>
            <a:lvl7pPr marL="4899630" indent="0">
              <a:buNone/>
              <a:defRPr sz="2900" b="1"/>
            </a:lvl7pPr>
            <a:lvl8pPr marL="5716234" indent="0">
              <a:buNone/>
              <a:defRPr sz="2900" b="1"/>
            </a:lvl8pPr>
            <a:lvl9pPr marL="6532839" indent="0">
              <a:buNone/>
              <a:defRPr sz="2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291664" y="3263320"/>
            <a:ext cx="8084953" cy="5928761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4701E-7CA2-4617-B8E2-32926FB49107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F9F1F-802C-4399-B4FA-1FB78AE38E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5879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D5193-CE4A-47CB-ADCE-82B5CAA68D9F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7723D-A5DB-4D96-B7C5-2035238F99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6550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192B8-967C-4226-96B7-B60FA30330F8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39F39-69BE-47FB-B65F-EEDA8EF5A9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3001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560" y="409701"/>
            <a:ext cx="6017671" cy="1743613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51341" y="409702"/>
            <a:ext cx="10225275" cy="8782379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560" y="2153315"/>
            <a:ext cx="6017671" cy="7038766"/>
          </a:xfrm>
        </p:spPr>
        <p:txBody>
          <a:bodyPr/>
          <a:lstStyle>
            <a:lvl1pPr marL="0" indent="0">
              <a:buNone/>
              <a:defRPr sz="2500"/>
            </a:lvl1pPr>
            <a:lvl2pPr marL="816605" indent="0">
              <a:buNone/>
              <a:defRPr sz="2100"/>
            </a:lvl2pPr>
            <a:lvl3pPr marL="1633210" indent="0">
              <a:buNone/>
              <a:defRPr sz="1800"/>
            </a:lvl3pPr>
            <a:lvl4pPr marL="2449815" indent="0">
              <a:buNone/>
              <a:defRPr sz="1600"/>
            </a:lvl4pPr>
            <a:lvl5pPr marL="3266420" indent="0">
              <a:buNone/>
              <a:defRPr sz="1600"/>
            </a:lvl5pPr>
            <a:lvl6pPr marL="4083025" indent="0">
              <a:buNone/>
              <a:defRPr sz="1600"/>
            </a:lvl6pPr>
            <a:lvl7pPr marL="4899630" indent="0">
              <a:buNone/>
              <a:defRPr sz="1600"/>
            </a:lvl7pPr>
            <a:lvl8pPr marL="5716234" indent="0">
              <a:buNone/>
              <a:defRPr sz="1600"/>
            </a:lvl8pPr>
            <a:lvl9pPr marL="6532839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579BF-8D2B-4864-A948-A74126AB6943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73794-D012-4E2B-A39F-E14B70A808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2261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5198" y="7203123"/>
            <a:ext cx="10974705" cy="850369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585198" y="919446"/>
            <a:ext cx="10974705" cy="6174105"/>
          </a:xfrm>
        </p:spPr>
        <p:txBody>
          <a:bodyPr rtlCol="0">
            <a:normAutofit/>
          </a:bodyPr>
          <a:lstStyle>
            <a:lvl1pPr marL="0" indent="0">
              <a:buNone/>
              <a:defRPr sz="5700"/>
            </a:lvl1pPr>
            <a:lvl2pPr marL="816605" indent="0">
              <a:buNone/>
              <a:defRPr sz="5000"/>
            </a:lvl2pPr>
            <a:lvl3pPr marL="1633210" indent="0">
              <a:buNone/>
              <a:defRPr sz="4300"/>
            </a:lvl3pPr>
            <a:lvl4pPr marL="2449815" indent="0">
              <a:buNone/>
              <a:defRPr sz="3600"/>
            </a:lvl4pPr>
            <a:lvl5pPr marL="3266420" indent="0">
              <a:buNone/>
              <a:defRPr sz="3600"/>
            </a:lvl5pPr>
            <a:lvl6pPr marL="4083025" indent="0">
              <a:buNone/>
              <a:defRPr sz="3600"/>
            </a:lvl6pPr>
            <a:lvl7pPr marL="4899630" indent="0">
              <a:buNone/>
              <a:defRPr sz="3600"/>
            </a:lvl7pPr>
            <a:lvl8pPr marL="5716234" indent="0">
              <a:buNone/>
              <a:defRPr sz="3600"/>
            </a:lvl8pPr>
            <a:lvl9pPr marL="6532839" indent="0">
              <a:buNone/>
              <a:defRPr sz="36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85198" y="8053492"/>
            <a:ext cx="10974705" cy="1207666"/>
          </a:xfrm>
        </p:spPr>
        <p:txBody>
          <a:bodyPr/>
          <a:lstStyle>
            <a:lvl1pPr marL="0" indent="0">
              <a:buNone/>
              <a:defRPr sz="2500"/>
            </a:lvl1pPr>
            <a:lvl2pPr marL="816605" indent="0">
              <a:buNone/>
              <a:defRPr sz="2100"/>
            </a:lvl2pPr>
            <a:lvl3pPr marL="1633210" indent="0">
              <a:buNone/>
              <a:defRPr sz="1800"/>
            </a:lvl3pPr>
            <a:lvl4pPr marL="2449815" indent="0">
              <a:buNone/>
              <a:defRPr sz="1600"/>
            </a:lvl4pPr>
            <a:lvl5pPr marL="3266420" indent="0">
              <a:buNone/>
              <a:defRPr sz="1600"/>
            </a:lvl5pPr>
            <a:lvl6pPr marL="4083025" indent="0">
              <a:buNone/>
              <a:defRPr sz="1600"/>
            </a:lvl6pPr>
            <a:lvl7pPr marL="4899630" indent="0">
              <a:buNone/>
              <a:defRPr sz="1600"/>
            </a:lvl7pPr>
            <a:lvl8pPr marL="5716234" indent="0">
              <a:buNone/>
              <a:defRPr sz="1600"/>
            </a:lvl8pPr>
            <a:lvl9pPr marL="6532839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27D07-A1BA-473A-B13F-A593F457F478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29D92-1B7B-416A-A5FB-02EECBB6E47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897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7BFC0-2308-4D7C-A031-2568517EFEEC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FDE6D-E6D0-4178-B536-D527E64509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2579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261102" y="412085"/>
            <a:ext cx="4115514" cy="877999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559" y="412085"/>
            <a:ext cx="12041690" cy="877999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C05C7-A127-4038-8A9A-44C42DB596AC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BA02E-9CB9-418F-B1A7-6BFE1E045E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2065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412750"/>
            <a:ext cx="164623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3321" tIns="81660" rIns="163321" bIns="816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914400" y="2400300"/>
            <a:ext cx="16462375" cy="679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3321" tIns="81660" rIns="163321" bIns="81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14400" y="9537700"/>
            <a:ext cx="4268788" cy="547688"/>
          </a:xfrm>
          <a:prstGeom prst="rect">
            <a:avLst/>
          </a:prstGeom>
        </p:spPr>
        <p:txBody>
          <a:bodyPr vert="horz" lIns="163321" tIns="81660" rIns="163321" bIns="81660" rtlCol="0" anchor="ctr"/>
          <a:lstStyle>
            <a:lvl1pPr algn="l" defTabSz="1633210" eaLnBrk="1" fontAlgn="auto" hangingPunct="1">
              <a:spcBef>
                <a:spcPts val="0"/>
              </a:spcBef>
              <a:spcAft>
                <a:spcPts val="0"/>
              </a:spcAft>
              <a:defRPr sz="2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EF9117-2616-4858-832A-F0952622255B}" type="datetimeFigureOut">
              <a:rPr lang="ru-RU"/>
              <a:pPr>
                <a:defRPr/>
              </a:pPr>
              <a:t>06.01.2019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49988" y="9537700"/>
            <a:ext cx="5791200" cy="547688"/>
          </a:xfrm>
          <a:prstGeom prst="rect">
            <a:avLst/>
          </a:prstGeom>
        </p:spPr>
        <p:txBody>
          <a:bodyPr vert="horz" lIns="163321" tIns="81660" rIns="163321" bIns="81660" rtlCol="0" anchor="ctr"/>
          <a:lstStyle>
            <a:lvl1pPr algn="ctr" defTabSz="1633210" eaLnBrk="1" fontAlgn="auto" hangingPunct="1">
              <a:spcBef>
                <a:spcPts val="0"/>
              </a:spcBef>
              <a:spcAft>
                <a:spcPts val="0"/>
              </a:spcAft>
              <a:defRPr sz="2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3107988" y="9537700"/>
            <a:ext cx="4268787" cy="547688"/>
          </a:xfrm>
          <a:prstGeom prst="rect">
            <a:avLst/>
          </a:prstGeom>
        </p:spPr>
        <p:txBody>
          <a:bodyPr vert="horz" wrap="square" lIns="163321" tIns="81660" rIns="163321" bIns="8166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1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5BC63F5-1D81-4292-8520-B0C6991F0A7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631950" rtl="0" eaLnBrk="0" fontAlgn="base" hangingPunct="0">
        <a:spcBef>
          <a:spcPct val="0"/>
        </a:spcBef>
        <a:spcAft>
          <a:spcPct val="0"/>
        </a:spcAft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631950" rtl="0" eaLnBrk="0" fontAlgn="base" hangingPunct="0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itchFamily="34" charset="0"/>
        </a:defRPr>
      </a:lvl2pPr>
      <a:lvl3pPr algn="ctr" defTabSz="1631950" rtl="0" eaLnBrk="0" fontAlgn="base" hangingPunct="0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itchFamily="34" charset="0"/>
        </a:defRPr>
      </a:lvl3pPr>
      <a:lvl4pPr algn="ctr" defTabSz="1631950" rtl="0" eaLnBrk="0" fontAlgn="base" hangingPunct="0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itchFamily="34" charset="0"/>
        </a:defRPr>
      </a:lvl4pPr>
      <a:lvl5pPr algn="ctr" defTabSz="1631950" rtl="0" eaLnBrk="0" fontAlgn="base" hangingPunct="0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itchFamily="34" charset="0"/>
        </a:defRPr>
      </a:lvl5pPr>
      <a:lvl6pPr marL="457200" algn="ctr" defTabSz="1631950" rtl="0" fontAlgn="base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itchFamily="34" charset="0"/>
        </a:defRPr>
      </a:lvl6pPr>
      <a:lvl7pPr marL="914400" algn="ctr" defTabSz="1631950" rtl="0" fontAlgn="base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itchFamily="34" charset="0"/>
        </a:defRPr>
      </a:lvl7pPr>
      <a:lvl8pPr marL="1371600" algn="ctr" defTabSz="1631950" rtl="0" fontAlgn="base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itchFamily="34" charset="0"/>
        </a:defRPr>
      </a:lvl8pPr>
      <a:lvl9pPr marL="1828800" algn="ctr" defTabSz="1631950" rtl="0" fontAlgn="base">
        <a:spcBef>
          <a:spcPct val="0"/>
        </a:spcBef>
        <a:spcAft>
          <a:spcPct val="0"/>
        </a:spcAft>
        <a:defRPr sz="7900">
          <a:solidFill>
            <a:schemeClr val="tx1"/>
          </a:solidFill>
          <a:latin typeface="Calibri" pitchFamily="34" charset="0"/>
        </a:defRPr>
      </a:lvl9pPr>
    </p:titleStyle>
    <p:bodyStyle>
      <a:lvl1pPr marL="611188" indent="-611188" algn="l" defTabSz="16319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5563" indent="-509588" algn="l" defTabSz="16319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39938" indent="-407988" algn="l" defTabSz="16319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500" indent="-407988" algn="l" defTabSz="16319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475" indent="-407988" algn="l" defTabSz="163195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1327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7932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4537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41142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605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321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815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642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3025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963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6234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2839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file:///C:\Documents%20and%20Settings\&#1052;&#1072;&#1088;&#1080;&#1085;&#1072;\&#1056;&#1072;&#1073;&#1086;&#1095;&#1080;&#1081;%20&#1089;&#1090;&#1086;&#1083;\&#1062;&#1080;&#1086;&#1083;&#1082;&#1086;&#1074;&#1089;&#1082;&#1080;&#1081;%201\&#1047;&#1074;&#1091;&#1095;&#1072;&#1085;&#1080;&#1077;%20&#1089;&#1087;&#1091;&#1090;&#1085;&#1080;&#1082;&#1072;.mp3" TargetMode="External"/><Relationship Id="rId1" Type="http://schemas.openxmlformats.org/officeDocument/2006/relationships/audio" Target="file:///C:\Documents%20and%20Settings\&#1052;&#1072;&#1088;&#1080;&#1085;&#1072;\&#1056;&#1072;&#1073;&#1086;&#1095;&#1080;&#1081;%20&#1089;&#1090;&#1086;&#1083;\&#1047;&#1074;&#1091;&#1082;%20&#1057;&#1087;&#1091;&#1090;&#1085;&#1080;&#1082;&#1072;.mp3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slide" Target="slide33.xml"/><Relationship Id="rId18" Type="http://schemas.openxmlformats.org/officeDocument/2006/relationships/slide" Target="slide43.xml"/><Relationship Id="rId3" Type="http://schemas.openxmlformats.org/officeDocument/2006/relationships/slide" Target="slide13.xml"/><Relationship Id="rId7" Type="http://schemas.openxmlformats.org/officeDocument/2006/relationships/slide" Target="slide21.xml"/><Relationship Id="rId12" Type="http://schemas.openxmlformats.org/officeDocument/2006/relationships/slide" Target="slide31.xml"/><Relationship Id="rId17" Type="http://schemas.openxmlformats.org/officeDocument/2006/relationships/slide" Target="slide41.xml"/><Relationship Id="rId2" Type="http://schemas.openxmlformats.org/officeDocument/2006/relationships/slide" Target="slide45.xml"/><Relationship Id="rId16" Type="http://schemas.openxmlformats.org/officeDocument/2006/relationships/slide" Target="slide3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slide" Target="slide29.xml"/><Relationship Id="rId5" Type="http://schemas.openxmlformats.org/officeDocument/2006/relationships/slide" Target="slide17.xml"/><Relationship Id="rId15" Type="http://schemas.openxmlformats.org/officeDocument/2006/relationships/slide" Target="slide37.xml"/><Relationship Id="rId10" Type="http://schemas.openxmlformats.org/officeDocument/2006/relationships/slide" Target="slide27.xml"/><Relationship Id="rId4" Type="http://schemas.openxmlformats.org/officeDocument/2006/relationships/slide" Target="slide15.xml"/><Relationship Id="rId9" Type="http://schemas.openxmlformats.org/officeDocument/2006/relationships/slide" Target="slide25.xml"/><Relationship Id="rId14" Type="http://schemas.openxmlformats.org/officeDocument/2006/relationships/slide" Target="slide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2"/>
          <p:cNvSpPr>
            <a:spLocks noChangeArrowheads="1"/>
          </p:cNvSpPr>
          <p:nvPr/>
        </p:nvSpPr>
        <p:spPr bwMode="auto">
          <a:xfrm>
            <a:off x="1152525" y="3587750"/>
            <a:ext cx="16130588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3200" dirty="0">
                <a:solidFill>
                  <a:srgbClr val="002060"/>
                </a:solidFill>
              </a:rPr>
              <a:t>	Наступит и то время, когда космический корабль с людьми покинет Землю и направится в путешествие. Надежный мост с Земли в космос уже перекинут запуском советских искусственных спутников, и дорога к звездам открыта!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3200" i="1" dirty="0">
                <a:solidFill>
                  <a:srgbClr val="002060"/>
                </a:solidFill>
              </a:rPr>
              <a:t>Сергей Павлович Королёв</a:t>
            </a:r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75" y="5680075"/>
            <a:ext cx="7273925" cy="403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044575" y="752475"/>
            <a:ext cx="16130588" cy="2330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002060"/>
                </a:solidFill>
              </a:rPr>
              <a:t>Много лет прошло со </a:t>
            </a:r>
            <a:r>
              <a:rPr lang="ru-RU" sz="6600" b="1" dirty="0">
                <a:solidFill>
                  <a:srgbClr val="002060"/>
                </a:solidFill>
              </a:rPr>
              <a:t>дня запуска первого искусственного спутника Земли </a:t>
            </a:r>
            <a:endParaRPr lang="ru-RU" sz="6600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1338" y="320675"/>
            <a:ext cx="17208500" cy="9648825"/>
          </a:xfrm>
          <a:prstGeom prst="round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9" descr="Описание: Запуск первого спутника ПС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5288549"/>
            <a:ext cx="738028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8" descr="Описание: http://diletant.media/upload/medialibrary/5a2/5a2cb001f0b24c18e36537efc02b027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113" y="5227638"/>
            <a:ext cx="7821612" cy="445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13"/>
          <p:cNvSpPr>
            <a:spLocks noChangeArrowheads="1"/>
          </p:cNvSpPr>
          <p:nvPr/>
        </p:nvSpPr>
        <p:spPr bwMode="auto">
          <a:xfrm>
            <a:off x="792163" y="618619"/>
            <a:ext cx="16562387" cy="43396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ru-RU" alt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ЖЕ ЭТО БЫЛО</a:t>
            </a:r>
            <a:r>
              <a:rPr lang="en-US" alt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lang="ru-RU" altLang="ru-RU" sz="3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Начало </a:t>
            </a:r>
            <a:r>
              <a:rPr lang="ru-RU" alt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космической эре в</a:t>
            </a:r>
            <a:r>
              <a:rPr lang="ru-RU" altLang="ru-RU" sz="4000" dirty="0">
                <a:ea typeface="Calibri" pitchFamily="34" charset="0"/>
                <a:cs typeface="Times New Roman" pitchFamily="18" charset="0"/>
              </a:rPr>
              <a:t> </a:t>
            </a:r>
            <a:r>
              <a:rPr lang="ru-RU" alt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истории человечества было положено 4</a:t>
            </a:r>
            <a:r>
              <a:rPr lang="ru-RU" altLang="ru-RU" sz="4000" dirty="0">
                <a:ea typeface="Calibri" pitchFamily="34" charset="0"/>
                <a:cs typeface="Times New Roman" pitchFamily="18" charset="0"/>
              </a:rPr>
              <a:t> </a:t>
            </a:r>
            <a:r>
              <a:rPr lang="ru-RU" alt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октября 1957</a:t>
            </a:r>
            <a:r>
              <a:rPr lang="ru-RU" altLang="ru-RU" sz="4000" dirty="0">
                <a:ea typeface="Calibri" pitchFamily="34" charset="0"/>
                <a:cs typeface="Times New Roman" pitchFamily="18" charset="0"/>
              </a:rPr>
              <a:t> </a:t>
            </a:r>
            <a:r>
              <a:rPr lang="ru-RU" alt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года </a:t>
            </a:r>
            <a:r>
              <a:rPr lang="ru-RU" altLang="ru-RU" sz="4000" dirty="0">
                <a:ea typeface="Calibri" pitchFamily="34" charset="0"/>
                <a:cs typeface="Times New Roman" pitchFamily="18" charset="0"/>
              </a:rPr>
              <a:t>–</a:t>
            </a:r>
            <a:r>
              <a:rPr lang="ru-RU" alt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был выведен на орбиту первый искусственный спутник </a:t>
            </a:r>
            <a:r>
              <a:rPr lang="ru-RU" alt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Земли ( ИСЗ). </a:t>
            </a:r>
            <a:r>
              <a:rPr lang="ru-RU" alt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Кодовое обозначение спутника </a:t>
            </a:r>
            <a:r>
              <a:rPr lang="ru-RU" altLang="ru-RU" sz="4000" dirty="0">
                <a:ea typeface="Calibri" pitchFamily="34" charset="0"/>
                <a:cs typeface="Times New Roman" pitchFamily="18" charset="0"/>
              </a:rPr>
              <a:t>— </a:t>
            </a:r>
            <a:r>
              <a:rPr lang="ru-RU" altLang="ru-RU" sz="4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ПС-1</a:t>
            </a:r>
            <a:r>
              <a:rPr lang="ru-RU" altLang="ru-RU" sz="4000" dirty="0">
                <a:ea typeface="Calibri" pitchFamily="34" charset="0"/>
                <a:cs typeface="Times New Roman" pitchFamily="18" charset="0"/>
              </a:rPr>
              <a:t> </a:t>
            </a:r>
            <a:r>
              <a:rPr lang="ru-RU" alt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(Простейший Спутник - 1). </a:t>
            </a:r>
            <a:endParaRPr lang="ru-RU" altLang="ru-RU" sz="4000" dirty="0"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just" defTabSz="914400">
              <a:spcBef>
                <a:spcPct val="0"/>
              </a:spcBef>
              <a:buFont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 был запущен на ракете-носителе </a:t>
            </a:r>
            <a:r>
              <a:rPr lang="ru-RU" altLang="ru-RU" sz="4000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altLang="ru-RU" sz="4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Спутник</a:t>
            </a:r>
            <a:r>
              <a:rPr lang="ru-RU" altLang="ru-RU" sz="4000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altLang="ru-RU" sz="4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созданной на базе межконтинентальной баллистической ракеты Р-7 с космодрома Байконур.</a:t>
            </a:r>
            <a:endParaRPr lang="ru-RU" altLang="ru-RU" sz="4000" dirty="0">
              <a:latin typeface="Arial" charset="0"/>
              <a:ea typeface="Calibri" pitchFamily="34" charset="0"/>
            </a:endParaRPr>
          </a:p>
        </p:txBody>
      </p:sp>
      <p:sp>
        <p:nvSpPr>
          <p:cNvPr id="3077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078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3079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5625" y="320675"/>
            <a:ext cx="17210088" cy="9648825"/>
          </a:xfrm>
          <a:prstGeom prst="round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099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00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5625" y="320675"/>
            <a:ext cx="17210088" cy="9648825"/>
          </a:xfrm>
          <a:prstGeom prst="round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0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517525"/>
            <a:ext cx="12326938" cy="925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Звук Спутн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5289255" y="9217053"/>
            <a:ext cx="304800" cy="304800"/>
          </a:xfrm>
          <a:prstGeom prst="rect">
            <a:avLst/>
          </a:prstGeom>
        </p:spPr>
      </p:pic>
      <p:pic>
        <p:nvPicPr>
          <p:cNvPr id="8" name="Звук Спутн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993188" y="4992688"/>
            <a:ext cx="304800" cy="304800"/>
          </a:xfrm>
          <a:prstGeom prst="rect">
            <a:avLst/>
          </a:prstGeom>
        </p:spPr>
      </p:pic>
      <p:pic>
        <p:nvPicPr>
          <p:cNvPr id="9" name="Звучание спутника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8993188" y="49926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2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823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5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82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6" descr="Описание: Радиолюбители принимают сигналы первого спутника Земл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3" y="3543300"/>
            <a:ext cx="7424737" cy="411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Рисунок 5" descr="Описание: Наблюдения за первым искусственным спутником Земл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6" t="7721" r="1"/>
          <a:stretch/>
        </p:blipFill>
        <p:spPr bwMode="auto">
          <a:xfrm>
            <a:off x="10309412" y="4733365"/>
            <a:ext cx="6673663" cy="369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125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5126" name="Rectangle 20"/>
          <p:cNvSpPr>
            <a:spLocks noChangeArrowheads="1"/>
          </p:cNvSpPr>
          <p:nvPr/>
        </p:nvSpPr>
        <p:spPr bwMode="auto">
          <a:xfrm>
            <a:off x="884238" y="865188"/>
            <a:ext cx="16498887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>
              <a:spcBef>
                <a:spcPct val="0"/>
              </a:spcBef>
              <a:buFont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Полёт первого искусственного спутника Земли увидел весь мир. </a:t>
            </a:r>
          </a:p>
          <a:p>
            <a:pPr algn="ctr" defTabSz="914400">
              <a:spcBef>
                <a:spcPct val="0"/>
              </a:spcBef>
              <a:buFont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Посылаемый спутником сигнал ловил любой радиолюбитель </a:t>
            </a:r>
          </a:p>
          <a:p>
            <a:pPr algn="ctr" defTabSz="914400">
              <a:spcBef>
                <a:spcPct val="0"/>
              </a:spcBef>
              <a:buFont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любой точке земного шара.  </a:t>
            </a:r>
            <a:endParaRPr lang="ru-RU" altLang="ru-RU" sz="4000" dirty="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127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6725" y="681038"/>
            <a:ext cx="17332325" cy="9250362"/>
          </a:xfrm>
          <a:prstGeom prst="round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097213" y="8697913"/>
            <a:ext cx="5761037" cy="911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rgbClr val="002060"/>
                </a:solidFill>
              </a:rPr>
              <a:t>Сигнал первого ИСЗ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147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6148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6149" name="Прямоугольник 1"/>
          <p:cNvSpPr>
            <a:spLocks noChangeArrowheads="1"/>
          </p:cNvSpPr>
          <p:nvPr/>
        </p:nvSpPr>
        <p:spPr bwMode="auto">
          <a:xfrm>
            <a:off x="5832475" y="2336800"/>
            <a:ext cx="118824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/>
              <a:t>Над созданием искусственного спутника Земли работали многие учёные, возглавляемые Сергеем Павловичем Королёвым – основоположником практической космонавтики</a:t>
            </a:r>
          </a:p>
        </p:txBody>
      </p:sp>
      <p:pic>
        <p:nvPicPr>
          <p:cNvPr id="6150" name="Рисунок 8" descr="Картинки по запросу сергей павлович короле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88" y="2840038"/>
            <a:ext cx="3459162" cy="491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Рисунок 11" descr="MVKeldis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4929188"/>
            <a:ext cx="2016125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Рисунок 12" descr="Михаил Тихонравов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700" y="4900613"/>
            <a:ext cx="2382838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Рисунок 13" descr="Картинки по запросу лидоренко н с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338" y="4929188"/>
            <a:ext cx="2373312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Рисунок 14" descr="Похожее изображени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3600" y="4929188"/>
            <a:ext cx="2520950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Скругленный прямоугольник 20"/>
          <p:cNvSpPr/>
          <p:nvPr/>
        </p:nvSpPr>
        <p:spPr>
          <a:xfrm>
            <a:off x="466725" y="2049463"/>
            <a:ext cx="17332325" cy="7881937"/>
          </a:xfrm>
          <a:prstGeom prst="round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6725" y="444500"/>
            <a:ext cx="17319625" cy="1387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>
                <a:solidFill>
                  <a:srgbClr val="002060"/>
                </a:solidFill>
              </a:rPr>
              <a:t>Создатели первого искусственного  спутника Земли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08063" y="8259763"/>
            <a:ext cx="4824412" cy="5572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Сергей Павлович Королёв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337300" y="8385175"/>
            <a:ext cx="2303463" cy="1008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ea typeface="Calibri"/>
                <a:cs typeface="Times New Roman"/>
              </a:rPr>
              <a:t>Мстислав Всеволодович Келдыш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283700" y="8385175"/>
            <a:ext cx="2303463" cy="1008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ea typeface="Calibri"/>
                <a:cs typeface="Times New Roman"/>
              </a:rPr>
              <a:t>Михаил Клавдиевич Тихонравов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2098338" y="8385175"/>
            <a:ext cx="2303462" cy="1008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ea typeface="Calibri"/>
                <a:cs typeface="Times New Roman"/>
              </a:rPr>
              <a:t>Николай Степанович Лидоренко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4978063" y="8385175"/>
            <a:ext cx="2305050" cy="1008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ea typeface="Calibri"/>
                <a:cs typeface="Times New Roman"/>
              </a:rPr>
              <a:t>Глеб Юрьевич Максимов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171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7172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6725" y="1831975"/>
            <a:ext cx="17332325" cy="8099425"/>
          </a:xfrm>
          <a:prstGeom prst="round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6725" y="444500"/>
            <a:ext cx="17319625" cy="1387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>
                <a:solidFill>
                  <a:srgbClr val="002060"/>
                </a:solidFill>
              </a:rPr>
              <a:t>Научная деятельность Сергея Павловича Королёва</a:t>
            </a:r>
          </a:p>
        </p:txBody>
      </p:sp>
      <p:pic>
        <p:nvPicPr>
          <p:cNvPr id="717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75" y="2112963"/>
            <a:ext cx="10058400" cy="753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195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196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6725" y="2481263"/>
            <a:ext cx="17332325" cy="7450137"/>
          </a:xfrm>
          <a:prstGeom prst="round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6725" y="249238"/>
            <a:ext cx="17319625" cy="1943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rgbClr val="002060"/>
                </a:solidFill>
              </a:rPr>
              <a:t>Задачи полёта первого искусственного  спутника Земли:</a:t>
            </a:r>
          </a:p>
        </p:txBody>
      </p:sp>
      <p:sp>
        <p:nvSpPr>
          <p:cNvPr id="8199" name="Прямоугольник 2"/>
          <p:cNvSpPr>
            <a:spLocks noChangeArrowheads="1"/>
          </p:cNvSpPr>
          <p:nvPr/>
        </p:nvSpPr>
        <p:spPr bwMode="auto">
          <a:xfrm>
            <a:off x="1152525" y="2840038"/>
            <a:ext cx="16130588" cy="501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4000">
                <a:latin typeface="Times New Roman" pitchFamily="18" charset="0"/>
                <a:cs typeface="Times New Roman" pitchFamily="18" charset="0"/>
              </a:rPr>
              <a:t>проверить правильность расчетов и технических решений, на которых основывался запуск;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4000">
                <a:latin typeface="Times New Roman" pitchFamily="18" charset="0"/>
                <a:cs typeface="Times New Roman" pitchFamily="18" charset="0"/>
              </a:rPr>
              <a:t>определить данные плотности верхних слоев атмосферы по спускаемому торможению космического аппарата;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4000">
                <a:latin typeface="Times New Roman" pitchFamily="18" charset="0"/>
                <a:cs typeface="Times New Roman" pitchFamily="18" charset="0"/>
              </a:rPr>
              <a:t>исследовать ионосферное распространение радиоволн, излучаемых передатчиками спутника;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4000">
                <a:latin typeface="Times New Roman" pitchFamily="18" charset="0"/>
                <a:cs typeface="Times New Roman" pitchFamily="18" charset="0"/>
              </a:rPr>
              <a:t>провести анализ условий для адекватной работы аппаратуры прочих летательных устройств</a:t>
            </a:r>
          </a:p>
        </p:txBody>
      </p:sp>
      <p:pic>
        <p:nvPicPr>
          <p:cNvPr id="8200" name="Рисунок 18" descr="C:\Users\ryabovavi\Desktop\Юбилейный урок\Первый искуственный спутник Земли\Картинки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213" y="7232650"/>
            <a:ext cx="3887787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219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9220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6725" y="2481263"/>
            <a:ext cx="17332325" cy="7450137"/>
          </a:xfrm>
          <a:prstGeom prst="round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6725" y="249238"/>
            <a:ext cx="17319625" cy="2116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altLang="ru-RU" sz="6600" dirty="0" smtClean="0">
                <a:solidFill>
                  <a:srgbClr val="002060"/>
                </a:solidFill>
                <a:cs typeface="Times New Roman" pitchFamily="18" charset="0"/>
              </a:rPr>
              <a:t>Параметры полета первого искусственного спутника:</a:t>
            </a:r>
            <a:endParaRPr lang="ru-RU" altLang="ru-RU" sz="6600" dirty="0" smtClean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223" name="Прямоугольник 2"/>
          <p:cNvSpPr>
            <a:spLocks noChangeArrowheads="1"/>
          </p:cNvSpPr>
          <p:nvPr/>
        </p:nvSpPr>
        <p:spPr bwMode="auto">
          <a:xfrm>
            <a:off x="1152525" y="2840038"/>
            <a:ext cx="16130588" cy="449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tabLst>
                <a:tab pos="457200" algn="l"/>
              </a:tabLst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457200" algn="l"/>
              </a:tabLst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457200" algn="l"/>
              </a:tabLst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457200" algn="l"/>
              </a:tabLs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457200" algn="l"/>
              </a:tabLs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457200" algn="l"/>
              </a:tabLs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457200" algn="l"/>
              </a:tabLs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457200" algn="l"/>
              </a:tabLs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457200" algn="l"/>
              </a:tabLs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SzPts val="1000"/>
              <a:buFontTx/>
              <a:buNone/>
            </a:pPr>
            <a:r>
              <a:rPr lang="ru-RU" altLang="ru-RU" sz="4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Начало полёта – 4 октября 1957 в 19:28:34 </a:t>
            </a:r>
            <a:endParaRPr lang="ru-RU" altLang="ru-RU" sz="4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SzPts val="1000"/>
              <a:buFontTx/>
              <a:buNone/>
            </a:pPr>
            <a:r>
              <a:rPr lang="ru-RU" altLang="ru-RU" sz="4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Окончание полёта – 4 января 1958 года</a:t>
            </a:r>
            <a:endParaRPr lang="ru-RU" altLang="ru-RU" sz="4400" b="1" dirty="0">
              <a:latin typeface="Times New Roman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SzPts val="1000"/>
              <a:buFontTx/>
              <a:buNone/>
            </a:pPr>
            <a:r>
              <a:rPr lang="ru-RU" altLang="ru-RU" sz="4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Масса аппарата – 83,6 кг</a:t>
            </a:r>
            <a:endParaRPr lang="ru-RU" altLang="ru-RU" sz="4400" b="1" dirty="0">
              <a:latin typeface="Times New Roman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SzPts val="1000"/>
              <a:buFontTx/>
              <a:buNone/>
            </a:pPr>
            <a:r>
              <a:rPr lang="ru-RU" altLang="ru-RU" sz="4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Максимальный диаметр – 0,58 м</a:t>
            </a:r>
            <a:endParaRPr lang="ru-RU" altLang="ru-RU" sz="4400" b="1" dirty="0">
              <a:latin typeface="Times New Roman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SzPts val="1000"/>
              <a:buFontTx/>
              <a:buNone/>
            </a:pPr>
            <a:r>
              <a:rPr lang="ru-RU" alt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Витков </a:t>
            </a:r>
            <a:r>
              <a:rPr lang="ru-RU" altLang="ru-RU" sz="4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1440 раз</a:t>
            </a:r>
            <a:endParaRPr lang="ru-RU" altLang="ru-RU" sz="4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626" y="4470400"/>
            <a:ext cx="7679061" cy="46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243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0244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6725" y="392113"/>
            <a:ext cx="17332325" cy="9539287"/>
          </a:xfrm>
          <a:prstGeom prst="round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46" name="Рисунок 9" descr="C:\Users\ryabovavi\Desktop\Юбилейный урок\Первый искуственный спутник Земли\Картинки\Статья в газет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930275"/>
            <a:ext cx="4176713" cy="423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Рисунок 10" descr="DHistSU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3288" y="7269163"/>
            <a:ext cx="3240087" cy="236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Рисунок 11" descr="http://cdn5.imgbb.ru/user/83/834588/201505/60a1f415e15be5f9c38f18f2f6b4814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4963" y="896938"/>
            <a:ext cx="3887787" cy="423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2" descr="https://upload.wikimedia.org/wikipedia/commons/thumb/6/6a/Sputnik-stamp-ussr.jpg/800px-Sputnik-stamp-uss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5588" y="7089775"/>
            <a:ext cx="1724025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6" descr="https://upload.wikimedia.org/wikipedia/commons/0/0f/1982_25years_sputnik_nonumber_pogasheno_n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7288213"/>
            <a:ext cx="3384550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8" descr="https://upload.wikimedia.org/wikipedia/commons/thumb/c/c2/1967_CPA_3496.jpg/800px-1967_CPA_349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238" y="7089775"/>
            <a:ext cx="207962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10" descr="Картинки по запросу памятники первому исз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288" y="896938"/>
            <a:ext cx="256857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2" descr="Памятник создателям первого ИСЗ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4100" y="896938"/>
            <a:ext cx="3114675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169988" y="5599113"/>
            <a:ext cx="4087812" cy="1136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ea typeface="Calibri"/>
                <a:cs typeface="Times New Roman"/>
              </a:rPr>
              <a:t>Статья газеты «Правда», посвященная запуску спутника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578475" y="5565775"/>
            <a:ext cx="3062288" cy="1136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Памятник ИСЗ в Измайлово, Москва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529763" y="5486400"/>
            <a:ext cx="3278187" cy="1136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Памятник «Спутник» в  </a:t>
            </a:r>
            <a:r>
              <a:rPr lang="ru-RU" sz="2000" b="1" dirty="0" err="1">
                <a:solidFill>
                  <a:schemeClr val="tx1"/>
                </a:solidFill>
              </a:rPr>
              <a:t>г.Королёв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3754100" y="5486400"/>
            <a:ext cx="3114675" cy="1136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Памятник создателям первого ИСЗ, Москва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267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1268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6725" y="249238"/>
            <a:ext cx="17319625" cy="1943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rgbClr val="002060"/>
                </a:solidFill>
                <a:cs typeface="Times New Roman" panose="02020603050405020304" pitchFamily="18" charset="0"/>
              </a:rPr>
              <a:t>Виды современных искусственных спутников Земли</a:t>
            </a:r>
            <a:r>
              <a:rPr lang="ru-RU" sz="6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127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2408238"/>
            <a:ext cx="8518525" cy="556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950" y="2408238"/>
            <a:ext cx="8559800" cy="556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8099425"/>
            <a:ext cx="3317875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291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2293" name="TextBox 1"/>
          <p:cNvSpPr txBox="1">
            <a:spLocks noChangeArrowheads="1"/>
          </p:cNvSpPr>
          <p:nvPr/>
        </p:nvSpPr>
        <p:spPr bwMode="auto">
          <a:xfrm>
            <a:off x="5473700" y="3860800"/>
            <a:ext cx="59277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Викторина</a:t>
            </a:r>
          </a:p>
        </p:txBody>
      </p:sp>
      <p:pic>
        <p:nvPicPr>
          <p:cNvPr id="122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455613"/>
            <a:ext cx="4376737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3513" y="381000"/>
            <a:ext cx="6427787" cy="524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075" y="5640388"/>
            <a:ext cx="7966075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315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3316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3317" name="TextBox 1"/>
          <p:cNvSpPr txBox="1">
            <a:spLocks noChangeArrowheads="1"/>
          </p:cNvSpPr>
          <p:nvPr/>
        </p:nvSpPr>
        <p:spPr bwMode="auto">
          <a:xfrm>
            <a:off x="7581900" y="9537700"/>
            <a:ext cx="92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3200" b="1">
              <a:solidFill>
                <a:srgbClr val="002060"/>
              </a:solidFill>
            </a:endParaRPr>
          </a:p>
        </p:txBody>
      </p:sp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8023225" y="9097963"/>
            <a:ext cx="23463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  <a:hlinkClick r:id="rId2" action="ppaction://hlinksldjump"/>
              </a:rPr>
              <a:t>Выход</a:t>
            </a:r>
            <a:endParaRPr lang="ru-RU" altLang="ru-RU" sz="6000" b="1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20725" y="1039813"/>
          <a:ext cx="17065625" cy="805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306"/>
                <a:gridCol w="3384337"/>
                <a:gridCol w="3312330"/>
                <a:gridCol w="3384337"/>
                <a:gridCol w="3168315"/>
              </a:tblGrid>
              <a:tr h="2014538">
                <a:tc>
                  <a:txBody>
                    <a:bodyPr/>
                    <a:lstStyle/>
                    <a:p>
                      <a:pPr algn="ctr"/>
                      <a:r>
                        <a:rPr lang="ru-RU" sz="4000" b="0" dirty="0" smtClean="0">
                          <a:solidFill>
                            <a:schemeClr val="tx1"/>
                          </a:solidFill>
                        </a:rPr>
                        <a:t>Запуск первого</a:t>
                      </a:r>
                      <a:r>
                        <a:rPr lang="ru-RU" sz="4000" b="0" baseline="0" dirty="0" smtClean="0">
                          <a:solidFill>
                            <a:schemeClr val="tx1"/>
                          </a:solidFill>
                        </a:rPr>
                        <a:t> ИСЗ</a:t>
                      </a:r>
                      <a:endParaRPr lang="ru-RU" sz="4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  <a:hlinkClick r:id="rId3" action="ppaction://hlinksldjump"/>
                        </a:rPr>
                        <a:t>100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  <a:hlinkClick r:id="rId4" action="ppaction://hlinksldjump"/>
                        </a:rPr>
                        <a:t>200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  <a:hlinkClick r:id="rId5" action="ppaction://hlinksldjump"/>
                        </a:rPr>
                        <a:t>300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  <a:hlinkClick r:id="rId6" action="ppaction://hlinksldjump"/>
                        </a:rPr>
                        <a:t>400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14538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chemeClr val="tx1"/>
                          </a:solidFill>
                        </a:rPr>
                        <a:t>Характеристики первого ИСЗ</a:t>
                      </a:r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 </a:t>
                      </a:r>
                      <a:r>
                        <a:rPr lang="ru-RU" sz="3200" b="1" dirty="0" smtClean="0">
                          <a:hlinkClick r:id="rId7" action="ppaction://hlinksldjump"/>
                        </a:rPr>
                        <a:t>100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  </a:t>
                      </a:r>
                      <a:r>
                        <a:rPr lang="ru-RU" sz="3200" b="1" dirty="0" smtClean="0">
                          <a:hlinkClick r:id="rId8" action="ppaction://hlinksldjump"/>
                        </a:rPr>
                        <a:t>200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9" action="ppaction://hlinksldjump"/>
                        </a:rPr>
                        <a:t>300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0" action="ppaction://hlinksldjump"/>
                        </a:rPr>
                        <a:t>400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14538">
                <a:tc>
                  <a:txBody>
                    <a:bodyPr/>
                    <a:lstStyle/>
                    <a:p>
                      <a:pPr algn="ctr"/>
                      <a:endParaRPr lang="ru-RU" sz="4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4000" dirty="0" smtClean="0">
                          <a:solidFill>
                            <a:schemeClr val="tx1"/>
                          </a:solidFill>
                        </a:rPr>
                        <a:t>Виды спутников</a:t>
                      </a:r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1" action="ppaction://hlinksldjump"/>
                        </a:rPr>
                        <a:t>100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2" action="ppaction://hlinksldjump"/>
                        </a:rPr>
                        <a:t>200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3" action="ppaction://hlinksldjump"/>
                        </a:rPr>
                        <a:t>300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4" action="ppaction://hlinksldjump"/>
                        </a:rPr>
                        <a:t>400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14538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chemeClr val="tx1"/>
                          </a:solidFill>
                        </a:rPr>
                        <a:t>Сергей Павлович Королёв </a:t>
                      </a:r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5" action="ppaction://hlinksldjump"/>
                        </a:rPr>
                        <a:t>100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6" action="ppaction://hlinksldjump"/>
                        </a:rPr>
                        <a:t>200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7" action="ppaction://hlinksldjump"/>
                        </a:rPr>
                        <a:t>300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8" action="ppaction://hlinksldjump"/>
                        </a:rPr>
                        <a:t>400</a:t>
                      </a:r>
                      <a:endParaRPr lang="ru-RU" sz="3200" b="1" dirty="0"/>
                    </a:p>
                  </a:txBody>
                  <a:tcPr marL="91438" marR="9143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4681538" y="858838"/>
            <a:ext cx="88423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Запуск</a:t>
            </a:r>
            <a:r>
              <a:rPr lang="ru-RU" altLang="ru-RU" sz="6000" b="1">
                <a:solidFill>
                  <a:schemeClr val="bg1"/>
                </a:solidFill>
              </a:rPr>
              <a:t> </a:t>
            </a:r>
            <a:r>
              <a:rPr lang="ru-RU" altLang="ru-RU" sz="8000" b="1">
                <a:solidFill>
                  <a:schemeClr val="bg1"/>
                </a:solidFill>
              </a:rPr>
              <a:t>первого ИСЗ</a:t>
            </a: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8428038" y="2540000"/>
            <a:ext cx="13493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100</a:t>
            </a:r>
          </a:p>
        </p:txBody>
      </p: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3162300" y="4278313"/>
            <a:ext cx="118808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Назовите дату запуска первого ИСЗ</a:t>
            </a:r>
          </a:p>
        </p:txBody>
      </p:sp>
      <p:sp>
        <p:nvSpPr>
          <p:cNvPr id="14341" name="TextBox 7"/>
          <p:cNvSpPr txBox="1">
            <a:spLocks noChangeArrowheads="1"/>
          </p:cNvSpPr>
          <p:nvPr/>
        </p:nvSpPr>
        <p:spPr bwMode="auto">
          <a:xfrm>
            <a:off x="7632700" y="8616950"/>
            <a:ext cx="2670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2" name="Управляющая кнопка: настраиваемая 1">
            <a:hlinkClick r:id="" action="ppaction://hlinkshowjump?jump=nextslide" highlightClick="1"/>
          </p:cNvPr>
          <p:cNvSpPr/>
          <p:nvPr/>
        </p:nvSpPr>
        <p:spPr>
          <a:xfrm>
            <a:off x="7632700" y="8816975"/>
            <a:ext cx="2670175" cy="792163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4735513" y="2552700"/>
            <a:ext cx="90900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4 октября 1957 г.</a:t>
            </a:r>
          </a:p>
        </p:txBody>
      </p:sp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5184775" y="8674100"/>
            <a:ext cx="79581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3" name="Управляющая кнопка: настраиваемая 2">
            <a:hlinkClick r:id="rId2" action="ppaction://hlinksldjump" highlightClick="1"/>
          </p:cNvPr>
          <p:cNvSpPr/>
          <p:nvPr/>
        </p:nvSpPr>
        <p:spPr>
          <a:xfrm>
            <a:off x="5184775" y="8961438"/>
            <a:ext cx="7858125" cy="923925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4537075" y="1265238"/>
            <a:ext cx="8901113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Запуск первого ИСЗ</a:t>
            </a:r>
          </a:p>
        </p:txBody>
      </p:sp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8310563" y="3052763"/>
            <a:ext cx="13541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200</a:t>
            </a: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3241675" y="4697413"/>
            <a:ext cx="12622213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Сколько дней пробыл первый ИСЗ на орбите?</a:t>
            </a:r>
          </a:p>
        </p:txBody>
      </p:sp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7620000" y="8601075"/>
            <a:ext cx="27336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2" name="Управляющая кнопка: настраиваемая 1">
            <a:hlinkClick r:id="" action="ppaction://hlinkshowjump?jump=nextslide" highlightClick="1"/>
          </p:cNvPr>
          <p:cNvSpPr/>
          <p:nvPr/>
        </p:nvSpPr>
        <p:spPr>
          <a:xfrm>
            <a:off x="7620000" y="8816975"/>
            <a:ext cx="2605088" cy="792163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7696200" y="3194050"/>
            <a:ext cx="3711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92 дня</a:t>
            </a:r>
          </a:p>
        </p:txBody>
      </p:sp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5257800" y="8529638"/>
            <a:ext cx="84629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4" name="Управляющая кнопка: настраиваемая 3">
            <a:hlinkClick r:id="rId2" action="ppaction://hlinksldjump" highlightClick="1"/>
          </p:cNvPr>
          <p:cNvSpPr/>
          <p:nvPr/>
        </p:nvSpPr>
        <p:spPr>
          <a:xfrm>
            <a:off x="5257800" y="8816975"/>
            <a:ext cx="7920038" cy="912813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4465638" y="869950"/>
            <a:ext cx="9364662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Запуск первого ИСЗ </a:t>
            </a:r>
          </a:p>
        </p:txBody>
      </p:sp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7993063" y="2408238"/>
            <a:ext cx="13541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300</a:t>
            </a:r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1484313" y="4330700"/>
            <a:ext cx="152939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Каким было кодовое обозначение спутника?</a:t>
            </a:r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7335838" y="8434388"/>
            <a:ext cx="26685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/>
        </p:nvSpPr>
        <p:spPr>
          <a:xfrm>
            <a:off x="7335838" y="8601075"/>
            <a:ext cx="2668587" cy="1033463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2665413" y="2481263"/>
            <a:ext cx="1317625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ПС – 1: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Простейший Спутник - 1</a:t>
            </a:r>
          </a:p>
        </p:txBody>
      </p:sp>
      <p:sp>
        <p:nvSpPr>
          <p:cNvPr id="19459" name="TextBox 6"/>
          <p:cNvSpPr txBox="1">
            <a:spLocks noChangeArrowheads="1"/>
          </p:cNvSpPr>
          <p:nvPr/>
        </p:nvSpPr>
        <p:spPr bwMode="auto">
          <a:xfrm>
            <a:off x="4824413" y="8462963"/>
            <a:ext cx="82089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4" name="Управляющая кнопка: настраиваемая 3">
            <a:hlinkClick r:id="rId2" action="ppaction://hlinksldjump" highlightClick="1"/>
          </p:cNvPr>
          <p:cNvSpPr/>
          <p:nvPr/>
        </p:nvSpPr>
        <p:spPr>
          <a:xfrm>
            <a:off x="4824413" y="8674100"/>
            <a:ext cx="7850187" cy="989013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4537075" y="968375"/>
            <a:ext cx="91455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Запуск первого ИСЗ</a:t>
            </a: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8137525" y="2536825"/>
            <a:ext cx="14382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400</a:t>
            </a:r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3600450" y="4081463"/>
            <a:ext cx="1039812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Как называлась ракета- носитель, которая вывела первый спутник на орбиту?</a:t>
            </a:r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7775575" y="8458200"/>
            <a:ext cx="2668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/>
        </p:nvSpPr>
        <p:spPr>
          <a:xfrm>
            <a:off x="7775575" y="8601075"/>
            <a:ext cx="2668588" cy="865188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7867650" y="3341688"/>
            <a:ext cx="18399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Р-7</a:t>
            </a: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4968875" y="8674100"/>
            <a:ext cx="8137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4968875" y="8890000"/>
            <a:ext cx="7993063" cy="984250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2808288" y="777875"/>
            <a:ext cx="130730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Характеристики первого ИСЗ</a:t>
            </a:r>
          </a:p>
        </p:txBody>
      </p:sp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8667750" y="2351088"/>
            <a:ext cx="1354138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100</a:t>
            </a: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3351213" y="3705225"/>
            <a:ext cx="11988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Сколько антенн имел первый ИСЗ?</a:t>
            </a: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8010525" y="8507413"/>
            <a:ext cx="2668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7" name="Управляющая кнопка: настраиваемая 6">
            <a:hlinkClick r:id="" action="ppaction://hlinkshowjump?jump=nextslide" highlightClick="1"/>
          </p:cNvPr>
          <p:cNvSpPr/>
          <p:nvPr/>
        </p:nvSpPr>
        <p:spPr>
          <a:xfrm>
            <a:off x="8010525" y="8674100"/>
            <a:ext cx="2668588" cy="863600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7345363" y="3727450"/>
            <a:ext cx="40322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четыре</a:t>
            </a:r>
          </a:p>
        </p:txBody>
      </p:sp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5257800" y="8418513"/>
            <a:ext cx="82089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5" name="Управляющая кнопка: настраиваемая 4">
            <a:hlinkClick r:id="rId2" action="ppaction://hlinksldjump" highlightClick="1"/>
          </p:cNvPr>
          <p:cNvSpPr/>
          <p:nvPr/>
        </p:nvSpPr>
        <p:spPr>
          <a:xfrm>
            <a:off x="5257800" y="8601075"/>
            <a:ext cx="7991475" cy="1017588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2808288" y="733425"/>
            <a:ext cx="130730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Характеристики первого ИСЗ</a:t>
            </a:r>
          </a:p>
        </p:txBody>
      </p:sp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8667750" y="2192338"/>
            <a:ext cx="13541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200</a:t>
            </a:r>
          </a:p>
        </p:txBody>
      </p:sp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2424113" y="4065588"/>
            <a:ext cx="13841412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Назовите примерную массу первого ИСЗ</a:t>
            </a:r>
          </a:p>
        </p:txBody>
      </p:sp>
      <p:sp>
        <p:nvSpPr>
          <p:cNvPr id="24581" name="TextBox 4"/>
          <p:cNvSpPr txBox="1">
            <a:spLocks noChangeArrowheads="1"/>
          </p:cNvSpPr>
          <p:nvPr/>
        </p:nvSpPr>
        <p:spPr bwMode="auto">
          <a:xfrm>
            <a:off x="8186738" y="8816975"/>
            <a:ext cx="23161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/>
        </p:nvSpPr>
        <p:spPr>
          <a:xfrm>
            <a:off x="8186738" y="9105900"/>
            <a:ext cx="2316162" cy="911225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7519988" y="3481388"/>
            <a:ext cx="27559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84 кг</a:t>
            </a: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5041900" y="8620125"/>
            <a:ext cx="8064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5" name="Управляющая кнопка: настраиваемая 4">
            <a:hlinkClick r:id="rId2" action="ppaction://hlinksldjump" highlightClick="1"/>
          </p:cNvPr>
          <p:cNvSpPr/>
          <p:nvPr/>
        </p:nvSpPr>
        <p:spPr>
          <a:xfrm>
            <a:off x="5041900" y="8890000"/>
            <a:ext cx="8064500" cy="930275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2736850" y="681038"/>
            <a:ext cx="1307147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Характеристики первого ИСЗ</a:t>
            </a:r>
          </a:p>
        </p:txBody>
      </p:sp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8424863" y="2265363"/>
            <a:ext cx="139065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300</a:t>
            </a:r>
          </a:p>
        </p:txBody>
      </p:sp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3554413" y="3849688"/>
            <a:ext cx="11612562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Каков был диаметр первого ИСЗ?</a:t>
            </a:r>
          </a:p>
        </p:txBody>
      </p:sp>
      <p:sp>
        <p:nvSpPr>
          <p:cNvPr id="26629" name="TextBox 6"/>
          <p:cNvSpPr txBox="1">
            <a:spLocks noChangeArrowheads="1"/>
          </p:cNvSpPr>
          <p:nvPr/>
        </p:nvSpPr>
        <p:spPr bwMode="auto">
          <a:xfrm>
            <a:off x="7786688" y="8745538"/>
            <a:ext cx="26685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8" name="Управляющая кнопка: настраиваемая 7">
            <a:hlinkClick r:id="" action="ppaction://hlinkshowjump?jump=nextslide" highlightClick="1"/>
          </p:cNvPr>
          <p:cNvSpPr/>
          <p:nvPr/>
        </p:nvSpPr>
        <p:spPr>
          <a:xfrm>
            <a:off x="7786688" y="8890000"/>
            <a:ext cx="2668587" cy="1055688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3"/>
          <p:cNvSpPr txBox="1">
            <a:spLocks noChangeArrowheads="1"/>
          </p:cNvSpPr>
          <p:nvPr/>
        </p:nvSpPr>
        <p:spPr bwMode="auto">
          <a:xfrm>
            <a:off x="7635875" y="3348038"/>
            <a:ext cx="31035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58 см</a:t>
            </a:r>
          </a:p>
        </p:txBody>
      </p:sp>
      <p:sp>
        <p:nvSpPr>
          <p:cNvPr id="27651" name="TextBox 5"/>
          <p:cNvSpPr txBox="1">
            <a:spLocks noChangeArrowheads="1"/>
          </p:cNvSpPr>
          <p:nvPr/>
        </p:nvSpPr>
        <p:spPr bwMode="auto">
          <a:xfrm>
            <a:off x="5041900" y="8458200"/>
            <a:ext cx="79914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7" name="Управляющая кнопка: настраиваемая 6">
            <a:hlinkClick r:id="rId2" action="ppaction://hlinksldjump" highlightClick="1"/>
          </p:cNvPr>
          <p:cNvSpPr/>
          <p:nvPr/>
        </p:nvSpPr>
        <p:spPr>
          <a:xfrm>
            <a:off x="5041900" y="8745538"/>
            <a:ext cx="7991475" cy="912812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2347913" y="715963"/>
            <a:ext cx="131873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Характеристики первого ИСЗ</a:t>
            </a: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8264525" y="2120900"/>
            <a:ext cx="13541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400</a:t>
            </a:r>
          </a:p>
        </p:txBody>
      </p:sp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3217863" y="3314700"/>
            <a:ext cx="1280001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Из какого материала был изготовлен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первый ИСЗ ?</a:t>
            </a:r>
          </a:p>
        </p:txBody>
      </p:sp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7607300" y="8507413"/>
            <a:ext cx="2668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/>
        </p:nvSpPr>
        <p:spPr>
          <a:xfrm>
            <a:off x="7607300" y="8674100"/>
            <a:ext cx="2668588" cy="863600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2"/>
          <p:cNvSpPr txBox="1">
            <a:spLocks noChangeArrowheads="1"/>
          </p:cNvSpPr>
          <p:nvPr/>
        </p:nvSpPr>
        <p:spPr bwMode="auto">
          <a:xfrm>
            <a:off x="6337300" y="2913063"/>
            <a:ext cx="6111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Алюминий</a:t>
            </a:r>
          </a:p>
        </p:txBody>
      </p:sp>
      <p:sp>
        <p:nvSpPr>
          <p:cNvPr id="29699" name="TextBox 4"/>
          <p:cNvSpPr txBox="1">
            <a:spLocks noChangeArrowheads="1"/>
          </p:cNvSpPr>
          <p:nvPr/>
        </p:nvSpPr>
        <p:spPr bwMode="auto">
          <a:xfrm>
            <a:off x="5353050" y="8685213"/>
            <a:ext cx="80819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5353050" y="8961438"/>
            <a:ext cx="7969250" cy="923925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5400675" y="536575"/>
            <a:ext cx="74358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Виды спутников</a:t>
            </a:r>
          </a:p>
        </p:txBody>
      </p:sp>
      <p:sp>
        <p:nvSpPr>
          <p:cNvPr id="30723" name="TextBox 3"/>
          <p:cNvSpPr txBox="1">
            <a:spLocks noChangeArrowheads="1"/>
          </p:cNvSpPr>
          <p:nvPr/>
        </p:nvSpPr>
        <p:spPr bwMode="auto">
          <a:xfrm>
            <a:off x="8442325" y="2049463"/>
            <a:ext cx="135255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100</a:t>
            </a:r>
          </a:p>
        </p:txBody>
      </p:sp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2238375" y="3921125"/>
            <a:ext cx="137604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Назовите любые четыре вида спутников</a:t>
            </a:r>
          </a:p>
        </p:txBody>
      </p:sp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7783513" y="8505825"/>
            <a:ext cx="2670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7" name="Управляющая кнопка: настраиваемая 6">
            <a:hlinkClick r:id="" action="ppaction://hlinkshowjump?jump=nextslide" highlightClick="1"/>
          </p:cNvPr>
          <p:cNvSpPr/>
          <p:nvPr/>
        </p:nvSpPr>
        <p:spPr>
          <a:xfrm>
            <a:off x="7783513" y="8505825"/>
            <a:ext cx="2670175" cy="1200150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1800225" y="536575"/>
            <a:ext cx="14930438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Астрономические, разведывательные,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навигационные, спутники связи,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метеорологические, спутники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дистанционного зондирования,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биоспутники, экспериментальные спутники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6000" b="1">
              <a:solidFill>
                <a:schemeClr val="bg1"/>
              </a:solidFill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5113338" y="8674100"/>
            <a:ext cx="79200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 </a:t>
            </a:r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5113338" y="8890000"/>
            <a:ext cx="7920037" cy="984250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5041900" y="752475"/>
            <a:ext cx="74342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Виды спутников</a:t>
            </a:r>
          </a:p>
        </p:txBody>
      </p:sp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8081963" y="2476500"/>
            <a:ext cx="13541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200</a:t>
            </a: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5307013" y="4281488"/>
            <a:ext cx="690403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Что такое ГЛОНАСС?</a:t>
            </a:r>
          </a:p>
        </p:txBody>
      </p:sp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7772400" y="8745538"/>
            <a:ext cx="2314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/>
        </p:nvSpPr>
        <p:spPr>
          <a:xfrm>
            <a:off x="7772400" y="9032875"/>
            <a:ext cx="2314575" cy="912813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5"/>
          <p:cNvSpPr txBox="1">
            <a:spLocks noChangeArrowheads="1"/>
          </p:cNvSpPr>
          <p:nvPr/>
        </p:nvSpPr>
        <p:spPr bwMode="auto">
          <a:xfrm>
            <a:off x="4968875" y="8601075"/>
            <a:ext cx="7993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33795" name="TextBox 6"/>
          <p:cNvSpPr txBox="1">
            <a:spLocks noChangeArrowheads="1"/>
          </p:cNvSpPr>
          <p:nvPr/>
        </p:nvSpPr>
        <p:spPr bwMode="auto">
          <a:xfrm>
            <a:off x="1800225" y="3057525"/>
            <a:ext cx="15097125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Глобальная навигационная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9600" b="1">
                <a:solidFill>
                  <a:schemeClr val="bg1"/>
                </a:solidFill>
              </a:rPr>
              <a:t>спутниковая система</a:t>
            </a:r>
          </a:p>
        </p:txBody>
      </p:sp>
      <p:sp>
        <p:nvSpPr>
          <p:cNvPr id="9" name="Управляющая кнопка: настраиваемая 8">
            <a:hlinkClick r:id="rId2" action="ppaction://hlinksldjump" highlightClick="1"/>
          </p:cNvPr>
          <p:cNvSpPr/>
          <p:nvPr/>
        </p:nvSpPr>
        <p:spPr>
          <a:xfrm>
            <a:off x="4968875" y="8816975"/>
            <a:ext cx="7777163" cy="984250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5345113" y="465138"/>
            <a:ext cx="7434262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Виды спутников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8385175" y="1900238"/>
            <a:ext cx="13541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300</a:t>
            </a:r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2022475" y="3424238"/>
            <a:ext cx="15063788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В каком направлении (с запада на восток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 или с востока на запад) и почему запускают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искусственные спутники Земли?</a:t>
            </a:r>
          </a:p>
        </p:txBody>
      </p:sp>
      <p:sp>
        <p:nvSpPr>
          <p:cNvPr id="34821" name="TextBox 4"/>
          <p:cNvSpPr txBox="1">
            <a:spLocks noChangeArrowheads="1"/>
          </p:cNvSpPr>
          <p:nvPr/>
        </p:nvSpPr>
        <p:spPr bwMode="auto">
          <a:xfrm>
            <a:off x="7904163" y="8816975"/>
            <a:ext cx="23161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/>
        </p:nvSpPr>
        <p:spPr>
          <a:xfrm>
            <a:off x="7904163" y="9105900"/>
            <a:ext cx="2316162" cy="792163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4"/>
          <p:cNvSpPr txBox="1">
            <a:spLocks noChangeArrowheads="1"/>
          </p:cNvSpPr>
          <p:nvPr/>
        </p:nvSpPr>
        <p:spPr bwMode="auto">
          <a:xfrm>
            <a:off x="5400675" y="8653463"/>
            <a:ext cx="7993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35843" name="TextBox 5"/>
          <p:cNvSpPr txBox="1">
            <a:spLocks noChangeArrowheads="1"/>
          </p:cNvSpPr>
          <p:nvPr/>
        </p:nvSpPr>
        <p:spPr bwMode="auto">
          <a:xfrm>
            <a:off x="355600" y="2697163"/>
            <a:ext cx="1752917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chemeClr val="bg1"/>
                </a:solidFill>
              </a:rPr>
              <a:t>С запада на восток.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chemeClr val="bg1"/>
                </a:solidFill>
              </a:rPr>
              <a:t>Вращение Земли идет с запада на восток.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chemeClr val="bg1"/>
                </a:solidFill>
              </a:rPr>
              <a:t>В этом направлении Земля как бы придает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chemeClr val="bg1"/>
                </a:solidFill>
              </a:rPr>
              <a:t>начальную скорость ракете</a:t>
            </a:r>
          </a:p>
        </p:txBody>
      </p:sp>
      <p:sp>
        <p:nvSpPr>
          <p:cNvPr id="7" name="Управляющая кнопка: настраиваемая 6">
            <a:hlinkClick r:id="rId2" action="ppaction://hlinksldjump" highlightClick="1"/>
          </p:cNvPr>
          <p:cNvSpPr/>
          <p:nvPr/>
        </p:nvSpPr>
        <p:spPr>
          <a:xfrm>
            <a:off x="5400675" y="8961438"/>
            <a:ext cx="7848600" cy="892175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1"/>
          <p:cNvSpPr txBox="1">
            <a:spLocks noChangeArrowheads="1"/>
          </p:cNvSpPr>
          <p:nvPr/>
        </p:nvSpPr>
        <p:spPr bwMode="auto">
          <a:xfrm>
            <a:off x="5184775" y="679450"/>
            <a:ext cx="76676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Виды спутников</a:t>
            </a:r>
          </a:p>
        </p:txBody>
      </p:sp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8342313" y="2216150"/>
            <a:ext cx="13525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400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1931988" y="3489325"/>
            <a:ext cx="141732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Почему геостационарный спутник всегда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находится над одной и той же точкой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Земли?</a:t>
            </a:r>
          </a:p>
        </p:txBody>
      </p:sp>
      <p:sp>
        <p:nvSpPr>
          <p:cNvPr id="36869" name="TextBox 4"/>
          <p:cNvSpPr txBox="1">
            <a:spLocks noChangeArrowheads="1"/>
          </p:cNvSpPr>
          <p:nvPr/>
        </p:nvSpPr>
        <p:spPr bwMode="auto">
          <a:xfrm>
            <a:off x="7861300" y="8750300"/>
            <a:ext cx="2314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/>
        </p:nvSpPr>
        <p:spPr>
          <a:xfrm>
            <a:off x="7861300" y="9105900"/>
            <a:ext cx="2314575" cy="576263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3"/>
          <p:cNvSpPr txBox="1">
            <a:spLocks noChangeArrowheads="1"/>
          </p:cNvSpPr>
          <p:nvPr/>
        </p:nvSpPr>
        <p:spPr bwMode="auto">
          <a:xfrm>
            <a:off x="5113338" y="8705850"/>
            <a:ext cx="79930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37891" name="TextBox 4"/>
          <p:cNvSpPr txBox="1">
            <a:spLocks noChangeArrowheads="1"/>
          </p:cNvSpPr>
          <p:nvPr/>
        </p:nvSpPr>
        <p:spPr bwMode="auto">
          <a:xfrm>
            <a:off x="2325688" y="2149475"/>
            <a:ext cx="13001625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Находясь на геостационарной орбите,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искусственный спутник обращается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 вокруг Земли с угловой скоростью,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равной угловой скорости вращения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Земли вокруг оси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6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6000" b="1">
              <a:solidFill>
                <a:schemeClr val="bg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5113338" y="8816975"/>
            <a:ext cx="7993062" cy="1089025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1"/>
          <p:cNvSpPr txBox="1">
            <a:spLocks noChangeArrowheads="1"/>
          </p:cNvSpPr>
          <p:nvPr/>
        </p:nvSpPr>
        <p:spPr bwMode="auto">
          <a:xfrm>
            <a:off x="5832475" y="509588"/>
            <a:ext cx="6149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С. П. Королёв</a:t>
            </a:r>
          </a:p>
        </p:txBody>
      </p:sp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8231188" y="2117725"/>
            <a:ext cx="1354137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100</a:t>
            </a:r>
          </a:p>
        </p:txBody>
      </p:sp>
      <p:sp>
        <p:nvSpPr>
          <p:cNvPr id="38916" name="TextBox 3"/>
          <p:cNvSpPr txBox="1">
            <a:spLocks noChangeArrowheads="1"/>
          </p:cNvSpPr>
          <p:nvPr/>
        </p:nvSpPr>
        <p:spPr bwMode="auto">
          <a:xfrm>
            <a:off x="3254375" y="3455988"/>
            <a:ext cx="11307763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Назовите дату и место рождения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 С. П. Королёва</a:t>
            </a:r>
          </a:p>
        </p:txBody>
      </p:sp>
      <p:sp>
        <p:nvSpPr>
          <p:cNvPr id="38917" name="TextBox 4"/>
          <p:cNvSpPr txBox="1">
            <a:spLocks noChangeArrowheads="1"/>
          </p:cNvSpPr>
          <p:nvPr/>
        </p:nvSpPr>
        <p:spPr bwMode="auto">
          <a:xfrm>
            <a:off x="7750175" y="8745538"/>
            <a:ext cx="2314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/>
        </p:nvSpPr>
        <p:spPr>
          <a:xfrm>
            <a:off x="7750175" y="9032875"/>
            <a:ext cx="2314575" cy="912813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812800" y="2624138"/>
            <a:ext cx="1673225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30 декабря 1906 г. (12 января 1907 г.)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г. Житомир</a:t>
            </a:r>
          </a:p>
        </p:txBody>
      </p:sp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5075238" y="8482013"/>
            <a:ext cx="82089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5075238" y="8745538"/>
            <a:ext cx="7815262" cy="936625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1"/>
          <p:cNvSpPr txBox="1">
            <a:spLocks noChangeArrowheads="1"/>
          </p:cNvSpPr>
          <p:nvPr/>
        </p:nvSpPr>
        <p:spPr bwMode="auto">
          <a:xfrm>
            <a:off x="5832475" y="608013"/>
            <a:ext cx="6149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С. П. Королёв</a:t>
            </a:r>
          </a:p>
        </p:txBody>
      </p:sp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8231188" y="2120900"/>
            <a:ext cx="13541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200</a:t>
            </a:r>
          </a:p>
        </p:txBody>
      </p:sp>
      <p:sp>
        <p:nvSpPr>
          <p:cNvPr id="40964" name="TextBox 3"/>
          <p:cNvSpPr txBox="1">
            <a:spLocks noChangeArrowheads="1"/>
          </p:cNvSpPr>
          <p:nvPr/>
        </p:nvSpPr>
        <p:spPr bwMode="auto">
          <a:xfrm>
            <a:off x="1957388" y="3344863"/>
            <a:ext cx="1390173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Запуски каких  космических аппаратов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 под руководством С. П. Королёва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были осуществлены в Советском Союзе?</a:t>
            </a:r>
          </a:p>
        </p:txBody>
      </p:sp>
      <p:sp>
        <p:nvSpPr>
          <p:cNvPr id="40965" name="TextBox 5"/>
          <p:cNvSpPr txBox="1">
            <a:spLocks noChangeArrowheads="1"/>
          </p:cNvSpPr>
          <p:nvPr/>
        </p:nvSpPr>
        <p:spPr bwMode="auto">
          <a:xfrm>
            <a:off x="7750175" y="8674100"/>
            <a:ext cx="2314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7" name="Управляющая кнопка: настраиваемая 6">
            <a:hlinkClick r:id="" action="ppaction://hlinkshowjump?jump=nextslide" highlightClick="1"/>
          </p:cNvPr>
          <p:cNvSpPr/>
          <p:nvPr/>
        </p:nvSpPr>
        <p:spPr>
          <a:xfrm>
            <a:off x="7632700" y="9032875"/>
            <a:ext cx="2665413" cy="841375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4946650" y="8674100"/>
            <a:ext cx="82089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41987" name="TextBox 4"/>
          <p:cNvSpPr txBox="1">
            <a:spLocks noChangeArrowheads="1"/>
          </p:cNvSpPr>
          <p:nvPr/>
        </p:nvSpPr>
        <p:spPr bwMode="auto">
          <a:xfrm>
            <a:off x="2398713" y="2103438"/>
            <a:ext cx="133064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Первый ИСЗ, запуск в космос спутника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с живым существом – собакой Лайкой,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запуск в космос первого космонавта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Ю. А. Гагарина</a:t>
            </a:r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4946650" y="8961438"/>
            <a:ext cx="7870825" cy="912812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1"/>
          <p:cNvSpPr txBox="1">
            <a:spLocks noChangeArrowheads="1"/>
          </p:cNvSpPr>
          <p:nvPr/>
        </p:nvSpPr>
        <p:spPr bwMode="auto">
          <a:xfrm>
            <a:off x="5976938" y="681038"/>
            <a:ext cx="6149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С. П. Королёв</a:t>
            </a: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8137525" y="2205038"/>
            <a:ext cx="1238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5400" b="1" u="sng">
                <a:solidFill>
                  <a:schemeClr val="bg1"/>
                </a:solidFill>
              </a:rPr>
              <a:t>300</a:t>
            </a:r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2371725" y="3849688"/>
            <a:ext cx="13469938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Назовите должность С. П. Королёва,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которую он занимал с 1950 по 1960 г.</a:t>
            </a:r>
          </a:p>
        </p:txBody>
      </p:sp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7599363" y="8674100"/>
            <a:ext cx="2314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/>
        </p:nvSpPr>
        <p:spPr>
          <a:xfrm>
            <a:off x="7489825" y="8961438"/>
            <a:ext cx="2592388" cy="912812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3"/>
          <p:cNvSpPr txBox="1">
            <a:spLocks noChangeArrowheads="1"/>
          </p:cNvSpPr>
          <p:nvPr/>
        </p:nvSpPr>
        <p:spPr bwMode="auto">
          <a:xfrm>
            <a:off x="5249863" y="8715375"/>
            <a:ext cx="79581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следующий вопрос</a:t>
            </a:r>
          </a:p>
        </p:txBody>
      </p:sp>
      <p:sp>
        <p:nvSpPr>
          <p:cNvPr id="44035" name="TextBox 4"/>
          <p:cNvSpPr txBox="1">
            <a:spLocks noChangeArrowheads="1"/>
          </p:cNvSpPr>
          <p:nvPr/>
        </p:nvSpPr>
        <p:spPr bwMode="auto">
          <a:xfrm>
            <a:off x="3619500" y="1976438"/>
            <a:ext cx="10723563" cy="701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600" b="1">
                <a:solidFill>
                  <a:schemeClr val="bg1"/>
                </a:solidFill>
              </a:rPr>
              <a:t>Генеральный конструктор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600" b="1">
                <a:solidFill>
                  <a:schemeClr val="bg1"/>
                </a:solidFill>
              </a:rPr>
              <a:t>ракетно-космической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600" b="1">
                <a:solidFill>
                  <a:schemeClr val="bg1"/>
                </a:solidFill>
              </a:rPr>
              <a:t>промышленности СССР,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600" b="1">
                <a:solidFill>
                  <a:schemeClr val="bg1"/>
                </a:solidFill>
              </a:rPr>
              <a:t>председатель Совета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600" b="1">
                <a:solidFill>
                  <a:schemeClr val="bg1"/>
                </a:solidFill>
              </a:rPr>
              <a:t>главных конструкторов СССР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6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5249863" y="8994775"/>
            <a:ext cx="7958137" cy="920750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1"/>
          <p:cNvSpPr txBox="1">
            <a:spLocks noChangeArrowheads="1"/>
          </p:cNvSpPr>
          <p:nvPr/>
        </p:nvSpPr>
        <p:spPr bwMode="auto">
          <a:xfrm>
            <a:off x="5905500" y="669925"/>
            <a:ext cx="6149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0" b="1">
                <a:solidFill>
                  <a:schemeClr val="bg1"/>
                </a:solidFill>
              </a:rPr>
              <a:t>С. П. Королёв</a:t>
            </a: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8161338" y="2112963"/>
            <a:ext cx="13525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u="sng">
                <a:solidFill>
                  <a:schemeClr val="bg1"/>
                </a:solidFill>
              </a:rPr>
              <a:t>400</a:t>
            </a:r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1322388" y="3632200"/>
            <a:ext cx="15314612" cy="471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В качестве дипломного проекта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С. П. Королёв разрабатывает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двухместный спортивный самолет.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Назовите руководителя дипломного проекта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С. П. Королёва</a:t>
            </a:r>
          </a:p>
        </p:txBody>
      </p:sp>
      <p:sp>
        <p:nvSpPr>
          <p:cNvPr id="45061" name="TextBox 4"/>
          <p:cNvSpPr txBox="1">
            <a:spLocks noChangeArrowheads="1"/>
          </p:cNvSpPr>
          <p:nvPr/>
        </p:nvSpPr>
        <p:spPr bwMode="auto">
          <a:xfrm>
            <a:off x="7704138" y="8767763"/>
            <a:ext cx="2552700" cy="12001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ответ</a:t>
            </a:r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/>
        </p:nvSpPr>
        <p:spPr>
          <a:xfrm>
            <a:off x="7704138" y="9009063"/>
            <a:ext cx="2378075" cy="958850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3"/>
          <p:cNvSpPr txBox="1">
            <a:spLocks noChangeArrowheads="1"/>
          </p:cNvSpPr>
          <p:nvPr/>
        </p:nvSpPr>
        <p:spPr bwMode="auto">
          <a:xfrm>
            <a:off x="8015288" y="8674100"/>
            <a:ext cx="28082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7200" b="1">
                <a:solidFill>
                  <a:srgbClr val="92D050"/>
                </a:solidFill>
              </a:rPr>
              <a:t>выход</a:t>
            </a:r>
          </a:p>
        </p:txBody>
      </p:sp>
      <p:sp>
        <p:nvSpPr>
          <p:cNvPr id="46083" name="TextBox 4"/>
          <p:cNvSpPr txBox="1">
            <a:spLocks noChangeArrowheads="1"/>
          </p:cNvSpPr>
          <p:nvPr/>
        </p:nvSpPr>
        <p:spPr bwMode="auto">
          <a:xfrm>
            <a:off x="2373313" y="2192338"/>
            <a:ext cx="14090650" cy="471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Андрей Николаевич Туполев – советский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авиаконструктор,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генерал-полковник, инженер,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1"/>
                </a:solidFill>
              </a:rPr>
              <a:t>доктор технических наук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6000" b="1">
              <a:solidFill>
                <a:schemeClr val="bg1"/>
              </a:solidFill>
            </a:endParaRPr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7850188" y="8961438"/>
            <a:ext cx="3095625" cy="912812"/>
          </a:xfrm>
          <a:prstGeom prst="actionButtonBlan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7107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7108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6725" y="2481263"/>
            <a:ext cx="17332325" cy="7632700"/>
          </a:xfrm>
          <a:prstGeom prst="round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6725" y="249238"/>
            <a:ext cx="17319625" cy="208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63195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63195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63195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63195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altLang="ru-RU" sz="5400" dirty="0" smtClean="0">
                <a:solidFill>
                  <a:srgbClr val="002060"/>
                </a:solidFill>
                <a:cs typeface="Times New Roman" pitchFamily="18" charset="0"/>
              </a:rPr>
              <a:t>Съёмка Земли с борта Международной космической станции «МКС»</a:t>
            </a:r>
            <a:endParaRPr lang="ru-RU" altLang="ru-RU" sz="5400" dirty="0" smtClean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7111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2676525"/>
            <a:ext cx="9645650" cy="723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4"/>
          <p:cNvSpPr>
            <a:spLocks noChangeArrowheads="1"/>
          </p:cNvSpPr>
          <p:nvPr/>
        </p:nvSpPr>
        <p:spPr bwMode="auto">
          <a:xfrm>
            <a:off x="152400" y="1590675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ru-RU" alt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8131" name="Rectangle 15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8132" name="Rectangle 21"/>
          <p:cNvSpPr>
            <a:spLocks noChangeArrowheads="1"/>
          </p:cNvSpPr>
          <p:nvPr/>
        </p:nvSpPr>
        <p:spPr bwMode="auto">
          <a:xfrm>
            <a:off x="152400" y="2724150"/>
            <a:ext cx="18291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5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43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6725" y="392113"/>
            <a:ext cx="17332325" cy="9539287"/>
          </a:xfrm>
          <a:prstGeom prst="roundRect">
            <a:avLst/>
          </a:prstGeom>
          <a:noFill/>
          <a:ln w="825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332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8134" name="Picture 2" descr="Картинки по запросу первый искусственный спутник земл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1905000"/>
            <a:ext cx="6911975" cy="691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44061"/>
      </a:hlink>
      <a:folHlink>
        <a:srgbClr val="8DB3E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6767</TotalTime>
  <Words>685</Words>
  <Application>Microsoft Office PowerPoint</Application>
  <PresentationFormat>Произвольный</PresentationFormat>
  <Paragraphs>207</Paragraphs>
  <Slides>46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 Рыжикова</dc:creator>
  <cp:lastModifiedBy>juri-</cp:lastModifiedBy>
  <cp:revision>449</cp:revision>
  <cp:lastPrinted>2017-06-29T10:07:35Z</cp:lastPrinted>
  <dcterms:created xsi:type="dcterms:W3CDTF">2016-08-17T13:48:25Z</dcterms:created>
  <dcterms:modified xsi:type="dcterms:W3CDTF">2019-01-06T03:36:01Z</dcterms:modified>
</cp:coreProperties>
</file>